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1" r:id="rId12"/>
    <p:sldId id="267" r:id="rId13"/>
    <p:sldId id="268" r:id="rId14"/>
    <p:sldId id="270" r:id="rId15"/>
    <p:sldId id="269" r:id="rId16"/>
    <p:sldId id="264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E73-E7E3-4325-9709-F229B82EF768}" type="datetimeFigureOut">
              <a:rPr lang="hr-HR" smtClean="0"/>
              <a:t>22.9.2025.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473-6594-437F-938F-B499FDD424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90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E73-E7E3-4325-9709-F229B82EF768}" type="datetimeFigureOut">
              <a:rPr lang="hr-HR" smtClean="0"/>
              <a:t>22.9.2025.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473-6594-437F-938F-B499FDD424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E73-E7E3-4325-9709-F229B82EF768}" type="datetimeFigureOut">
              <a:rPr lang="hr-HR" smtClean="0"/>
              <a:t>22.9.2025.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473-6594-437F-938F-B499FDD424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2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E73-E7E3-4325-9709-F229B82EF768}" type="datetimeFigureOut">
              <a:rPr lang="hr-HR" smtClean="0"/>
              <a:t>22.9.2025.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473-6594-437F-938F-B499FDD424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42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E73-E7E3-4325-9709-F229B82EF768}" type="datetimeFigureOut">
              <a:rPr lang="hr-HR" smtClean="0"/>
              <a:t>22.9.2025.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473-6594-437F-938F-B499FDD424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166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E73-E7E3-4325-9709-F229B82EF768}" type="datetimeFigureOut">
              <a:rPr lang="hr-HR" smtClean="0"/>
              <a:t>22.9.2025.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473-6594-437F-938F-B499FDD424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423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E73-E7E3-4325-9709-F229B82EF768}" type="datetimeFigureOut">
              <a:rPr lang="hr-HR" smtClean="0"/>
              <a:t>22.9.2025.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473-6594-437F-938F-B499FDD424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15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E73-E7E3-4325-9709-F229B82EF768}" type="datetimeFigureOut">
              <a:rPr lang="hr-HR" smtClean="0"/>
              <a:t>22.9.2025.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473-6594-437F-938F-B499FDD424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72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E73-E7E3-4325-9709-F229B82EF768}" type="datetimeFigureOut">
              <a:rPr lang="hr-HR" smtClean="0"/>
              <a:t>22.9.2025.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473-6594-437F-938F-B499FDD424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696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E73-E7E3-4325-9709-F229B82EF768}" type="datetimeFigureOut">
              <a:rPr lang="hr-HR" smtClean="0"/>
              <a:t>22.9.2025.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473-6594-437F-938F-B499FDD424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051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E73-E7E3-4325-9709-F229B82EF768}" type="datetimeFigureOut">
              <a:rPr lang="hr-HR" smtClean="0"/>
              <a:t>22.9.2025.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473-6594-437F-938F-B499FDD424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923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FE73-E7E3-4325-9709-F229B82EF768}" type="datetimeFigureOut">
              <a:rPr lang="hr-HR" smtClean="0"/>
              <a:t>22.9.2025.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2473-6594-437F-938F-B499FDD424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898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unich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960" y="1240220"/>
            <a:ext cx="2041212" cy="2091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66" y="1240220"/>
            <a:ext cx="1633870" cy="1420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40219"/>
            <a:ext cx="9144000" cy="226974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10183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chemeClr val="accent5"/>
                </a:solidFill>
              </a:rPr>
              <a:t>Realizacija </a:t>
            </a:r>
            <a:r>
              <a:rPr lang="en-GB" dirty="0">
                <a:solidFill>
                  <a:schemeClr val="accent5"/>
                </a:solidFill>
              </a:rPr>
              <a:t>ERASMUS+ </a:t>
            </a:r>
            <a:r>
              <a:rPr lang="en-GB" dirty="0" err="1">
                <a:solidFill>
                  <a:schemeClr val="accent5"/>
                </a:solidFill>
              </a:rPr>
              <a:t>mobilnosti</a:t>
            </a:r>
            <a:r>
              <a:rPr lang="en-GB">
                <a:solidFill>
                  <a:schemeClr val="accent5"/>
                </a:solidFill>
              </a:rPr>
              <a:t> na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Sveučilištu</a:t>
            </a:r>
            <a:r>
              <a:rPr lang="hr-HR" b="1" dirty="0">
                <a:solidFill>
                  <a:schemeClr val="accent5"/>
                </a:solidFill>
              </a:rPr>
              <a:t> </a:t>
            </a:r>
            <a:r>
              <a:rPr lang="it-IT" dirty="0">
                <a:solidFill>
                  <a:schemeClr val="accent5"/>
                </a:solidFill>
              </a:rPr>
              <a:t>"Gabriele d'Annunzio" Chieti</a:t>
            </a:r>
            <a:r>
              <a:rPr lang="hr-HR" dirty="0">
                <a:solidFill>
                  <a:schemeClr val="accent5"/>
                </a:solidFill>
              </a:rPr>
              <a:t>-Pescara u Italiji</a:t>
            </a:r>
          </a:p>
          <a:p>
            <a:endParaRPr lang="hr-HR" dirty="0">
              <a:solidFill>
                <a:schemeClr val="accent5"/>
              </a:solidFill>
            </a:endParaRPr>
          </a:p>
          <a:p>
            <a:endParaRPr lang="hr-HR" dirty="0">
              <a:solidFill>
                <a:schemeClr val="accent5"/>
              </a:solidFill>
            </a:endParaRPr>
          </a:p>
          <a:p>
            <a:r>
              <a:rPr lang="hr-HR" dirty="0">
                <a:solidFill>
                  <a:schemeClr val="accent5"/>
                </a:solidFill>
              </a:rPr>
              <a:t>Doktorand Ante Lalić</a:t>
            </a:r>
          </a:p>
          <a:p>
            <a:r>
              <a:rPr lang="hr-HR" dirty="0">
                <a:solidFill>
                  <a:schemeClr val="accent5"/>
                </a:solidFill>
              </a:rPr>
              <a:t>16.6. – 2.7.2025.</a:t>
            </a:r>
          </a:p>
          <a:p>
            <a:endParaRPr lang="hr-HR" dirty="0">
              <a:solidFill>
                <a:schemeClr val="accent5"/>
              </a:solidFill>
            </a:endParaRPr>
          </a:p>
          <a:p>
            <a:endParaRPr lang="hr-HR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236" y="584607"/>
            <a:ext cx="4285859" cy="61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Program dodjele nagrada za prevođenje koju organizira Odsjek u Francavilli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4" y="1825625"/>
            <a:ext cx="8933794" cy="4351338"/>
          </a:xfrm>
        </p:spPr>
      </p:pic>
    </p:spTree>
    <p:extLst>
      <p:ext uri="{BB962C8B-B14F-4D97-AF65-F5344CB8AC3E}">
        <p14:creationId xmlns:p14="http://schemas.microsoft.com/office/powerpoint/2010/main" val="48157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Okrugli stol u Chietiju  - Pokretanje javno-privatnog partnerstva u Abruzzu i Moliseu, uz podršku sveučilišta</a:t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" y="1825625"/>
            <a:ext cx="10313276" cy="4351338"/>
          </a:xfrm>
        </p:spPr>
      </p:pic>
    </p:spTree>
    <p:extLst>
      <p:ext uri="{BB962C8B-B14F-4D97-AF65-F5344CB8AC3E}">
        <p14:creationId xmlns:p14="http://schemas.microsoft.com/office/powerpoint/2010/main" val="252018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dirty="0"/>
              <a:t>Posjetio sam </a:t>
            </a:r>
            <a:r>
              <a:rPr lang="hr-HR" sz="1600" b="1" dirty="0"/>
              <a:t>Imago Museum </a:t>
            </a:r>
            <a:r>
              <a:rPr lang="hr-HR" sz="1600" dirty="0"/>
              <a:t>- moderan muzej likovne umjetnosti, otvoren 2021. godine. </a:t>
            </a:r>
          </a:p>
        </p:txBody>
      </p:sp>
      <p:pic>
        <p:nvPicPr>
          <p:cNvPr id="2050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24" y="1825625"/>
            <a:ext cx="65598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6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putu istraživanja Pescare našla se i </a:t>
            </a: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katedrala Svetog Cetteusa -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katedrala posvećena svetom zaštitniku grada, projektirao ju je Cesare Bazzani uz potporu pjesnika Gabrielea d’Annunzija. 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66" y="1825625"/>
            <a:ext cx="102712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0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Zanimljiva je bila i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 della Rinascita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(također pozna</a:t>
            </a: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</a:t>
            </a:r>
            <a:r>
              <a:rPr lang="it-I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 Salotto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1800" dirty="0"/>
              <a:t>srce gradskog života, poznato po trgovinama, kafićima i društvenom ugođaju. U središtu se nalazi skulptura Fontana Nave di Cascella — monumentalna fontana u obliku broda.</a:t>
            </a:r>
            <a:br>
              <a:rPr lang="hr-HR" sz="1800" dirty="0"/>
            </a:b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azza della Rinascita showing a square or plaz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80" y="1825625"/>
            <a:ext cx="98508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76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r-Latn-RS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Posjetio sam i najpoznatiji </a:t>
            </a:r>
            <a:r>
              <a:rPr lang="sr-Latn-RS" altLang="sr-Latn-R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most Ponte </a:t>
            </a:r>
            <a:r>
              <a:rPr lang="sr-Latn-RS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Mare, moderan most za pješake i bicikliste (simbol suvremene Pescare).</a:t>
            </a:r>
            <a:br>
              <a:rPr lang="sr-Latn-RS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78758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KORISNE INFORMACIJE</a:t>
            </a:r>
            <a:br>
              <a:rPr lang="en-GB" b="1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RS" altLang="sr-Latn-RS" sz="2000" b="1" dirty="0">
                <a:latin typeface="Arial" panose="020B0604020202020204" pitchFamily="34" charset="0"/>
              </a:rPr>
              <a:t> </a:t>
            </a:r>
            <a:r>
              <a:rPr lang="sr-Latn-RS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Pescara je grad u regiji Abruzzo (središnja </a:t>
            </a:r>
            <a:r>
              <a:rPr lang="sr-Latn-RS" altLang="sr-Latn-RS" sz="2200">
                <a:latin typeface="Times New Roman" panose="02020603050405020304" pitchFamily="18" charset="0"/>
                <a:cs typeface="Times New Roman" panose="02020603050405020304" pitchFamily="18" charset="0"/>
              </a:rPr>
              <a:t>Italija). </a:t>
            </a:r>
            <a:r>
              <a:rPr lang="sr-Latn-RS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 oko 120.000 stanovnika, što ga čini najvećim gradom Abruzza.</a:t>
            </a: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Pescara ima zračnu luku Abruzzo, koja povezuje grad s mnogim europskim destinacijama. </a:t>
            </a:r>
          </a:p>
          <a:p>
            <a:pPr algn="just"/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RS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 je u prošlosti bio važna luka, no kako je u Drugom svjetskom ratu pretrpio velika razaranja – gotovo je u potpunosti obnovljen nakon rata.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r-Latn-RS" alt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RS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Svakog srpnja održava se Pescara Jazz Festival, jedan od najstarijih jazz festivala u Italiji.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r-Latn-RS" alt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RS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 ima dugu tradiciju ribolova i gastro specijaliteta od ribe</a:t>
            </a:r>
            <a:r>
              <a:rPr lang="sr-Latn-RS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r-Latn-RS" alt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Pescara je grad u kojem se spajaju more, umjetnost, povijest i moderna arhitektura, a zbog blizine planina i mora privlači i turiste i studente.</a:t>
            </a:r>
            <a:endParaRPr lang="sr-Latn-RS" alt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r-Latn-R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r-Latn-R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9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"Gabriele d‘Annunzio" </a:t>
            </a: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Pescara                                            </a:t>
            </a:r>
            <a:b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https://www.unich.it/</a:t>
            </a:r>
            <a:br>
              <a:rPr lang="hr-HR" dirty="0"/>
            </a:b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ADRESA: </a:t>
            </a:r>
            <a:b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Viale Pindaro, 42</a:t>
            </a: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Pescara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Italija</a:t>
            </a:r>
            <a:endParaRPr lang="hr-H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86" y="1690688"/>
            <a:ext cx="6321247" cy="5046442"/>
          </a:xfrm>
        </p:spPr>
      </p:pic>
    </p:spTree>
    <p:extLst>
      <p:ext uri="{BB962C8B-B14F-4D97-AF65-F5344CB8AC3E}">
        <p14:creationId xmlns:p14="http://schemas.microsoft.com/office/powerpoint/2010/main" val="183240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8558"/>
          </a:xfrm>
        </p:spPr>
        <p:txBody>
          <a:bodyPr>
            <a:normAutofit fontScale="90000"/>
          </a:bodyPr>
          <a:lstStyle/>
          <a:p>
            <a:br>
              <a:rPr lang="hr-HR" sz="2000" b="1" dirty="0"/>
            </a:br>
            <a:br>
              <a:rPr lang="hr-HR" b="1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8580"/>
            <a:ext cx="10515600" cy="55883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 je osnovano 1965. godine kao „Libera Università Abruzzese degli Studi ‘Gabriele d’Annunzio’”, a pravno priznanje je dobiveno 8. svibnja 1965. nazvanog po pjesniku iz Pescare. Chieti je odabran za legalno sjedište sveučilišta, s uredima rektora i fakultetom književnosti i filozofije; Pescara je imala fakultet ekonomije i trgovine, s pripadajućim kolegijem stranih jezika i književnosti, dok se pravni fakultet nalazio u Teramu. Profesor Renato Balzarini izabran je za prvog rektora sveučilišta i predsjedavao je prvim upravnim odborom, sastavljenim od četrnaest članova.</a:t>
            </a:r>
          </a:p>
          <a:p>
            <a:pPr algn="just"/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ožujka 1966. svečanost otvorenja prve akademske godine održana je u Pescari, uz prisutnost ministra Luigija Guija. U narednim godinama sveučilište je došlo do otvaranja medicinskog i kirurškog fakulteta u Chietiju te osnivanju arhitektonskog fakulteta u Pescari i fakulteta politologije u Teramu. Još je osnovan studij stranih jezika i književnosti, koji je definitivno odvojen od ekonomije i trgovine.</a:t>
            </a:r>
          </a:p>
          <a:p>
            <a:pPr algn="just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1982. godine je postalo državno sveučilište, čime je integrirano u talijanski javni sustav obrazovanja </a:t>
            </a:r>
          </a:p>
          <a:p>
            <a:pPr algn="just"/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 ima dva glavna kampusa:</a:t>
            </a:r>
          </a:p>
          <a:p>
            <a:pPr lvl="1" algn="just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Chieti – sjedište rektorata i uprave.</a:t>
            </a:r>
          </a:p>
          <a:p>
            <a:pPr lvl="1" algn="just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Pescara – dodatni kampus za izvođenje nastavnih programa </a:t>
            </a:r>
          </a:p>
          <a:p>
            <a:pPr lvl="1" algn="just"/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 struktura se mijenjao: danas ima 1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odjela (dipartimenti) i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škole (scuole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3876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HR" sz="2400" b="1" dirty="0"/>
            </a:br>
            <a:endParaRPr lang="hr-H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4695004"/>
          </a:xfrm>
        </p:spPr>
        <p:txBody>
          <a:bodyPr>
            <a:noAutofit/>
          </a:bodyPr>
          <a:lstStyle/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Tijekom 2002. godine su otvorene četiri nove studijske jedinice, a rast studenata doveo je do izgradnje drugog sveučilišnog centra u Madonna delle Piane (Chieti). </a:t>
            </a:r>
          </a:p>
          <a:p>
            <a:pPr marL="0" indent="0" algn="just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2003. godine je osnovana Zaklada Sveučilišta D'Annunzio i službeno je otvoren Centar za znanosti o starenju (CeSI), koji je kasnije postao jedan od 20 nacionalnih biomedicinskih centara izvrsnosti uz konsalting UN-a.</a:t>
            </a:r>
          </a:p>
          <a:p>
            <a:pPr algn="just"/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2004. godine Ekonomsko i socijalno vijeće Ujedinjenih naroda dodijelilo je centru poseban savjetodavni status. Sveučilište je kasnije financiralo i promoviralo Sveučilište Leonardo da Vinci sa sjedištem u Torrevecchia Teatina, koje je pravno priznato 2004. godine. Ono čini online kampus Sveučilišta D'Annunzio i pruža svoje usluge isključivo online. </a:t>
            </a:r>
          </a:p>
        </p:txBody>
      </p:sp>
    </p:spTree>
    <p:extLst>
      <p:ext uri="{BB962C8B-B14F-4D97-AF65-F5344CB8AC3E}">
        <p14:creationId xmlns:p14="http://schemas.microsoft.com/office/powerpoint/2010/main" val="96992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Kampus Chieti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Glavni kampus Sveučilišta D'Annunzio, površine 19,8 ha - oko 5 km sjeverozapadno od centra Chietija. Njegovi sadržaji organizirani su unutar jedinstvene strukture koja uključuje prirodne elemente i postojeće zgrade. Većina akademskih programa Sveučilišta D'Annunzio nalazi se u ovom kampusu, u kojem se nalaze dva fakulteta i sedam odjela, uključujući Školu naprednih studija. Sadrži glavne knjižnice sveučilišta, kao i pet istraživačkih centara. </a:t>
            </a: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Nalazi se dom Rektorata Auditoriuma koji služi kao glavno mjesto sveučilišta za glazbene koncerte, predavanja i akademske ceremonije. Giardino dei Semplici je botanički vrt kojim upravlja Sveučilište D'Annunzio. Nalazi se na jugozapadnom uglu kampusa u Madonna delle Piane i sadrži zbirku od preko 400 vrsta ljekovitog bilja. Staza prirode je edukativna staza koja se proteže preko područja kampusa i pokriva 1,4 kilometra. Mnogi sveučilišni sportski objekti se nalaze na kampusu. </a:t>
            </a: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 D'Annunzio pruža smještaj studentima preddiplomskog, diplomskog i stručnog studija u Mediteranskom selu - studentskom domu koji se nalazi na istočnoj strani glavnog kampusa. Sadrži knjižnicu i konferencijsku dvoranu, kao i medicinski centar. Stambena zgrada izvorno je pružala smještaj sportašima Mediteranskih igara 2009. godine.</a:t>
            </a:r>
          </a:p>
        </p:txBody>
      </p:sp>
    </p:spTree>
    <p:extLst>
      <p:ext uri="{BB962C8B-B14F-4D97-AF65-F5344CB8AC3E}">
        <p14:creationId xmlns:p14="http://schemas.microsoft.com/office/powerpoint/2010/main" val="333867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Kampus Pescara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Kampus Viale Pindaro (gdje sam najviše boravio) se nalazi na 2,55 ha u Porta Nuovi - južno od centra Pescare. </a:t>
            </a: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Smješten unutar urbanog područja grada, njegove akademske zgrade projektirane su u skladu s modernom arhitekturom i korištenjem ekološki prihvatljivih građevinskih praksi. </a:t>
            </a:r>
          </a:p>
          <a:p>
            <a:pPr algn="just"/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Prirodni rezervat Pineta Dannunziana, Muzej Aurum i Citadela pravde se nalaze u njegovoj okolici. Kampus Viale Pindaro dom je šest odjela i jedne škole, kao i jedne knjižnice. Još  je i dom sveučilišnog jezičnog centra i lokalnog ureda Erasmus studentske mreže. </a:t>
            </a:r>
          </a:p>
          <a:p>
            <a:pPr algn="just"/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Smješten je na raskrižju Citadele pravde i Viale Pindaro. Palazzo Micara možda je najistaknutija građevina kampusa. Studentski dom nalazi se u susjedstvu pola milje sjeveroistočno od kampusa. </a:t>
            </a:r>
          </a:p>
        </p:txBody>
      </p:sp>
    </p:spTree>
    <p:extLst>
      <p:ext uri="{BB962C8B-B14F-4D97-AF65-F5344CB8AC3E}">
        <p14:creationId xmlns:p14="http://schemas.microsoft.com/office/powerpoint/2010/main" val="277965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Detaljan program stručnog usavršavanja: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8993"/>
            <a:ext cx="10515600" cy="5349766"/>
          </a:xfrm>
        </p:spPr>
        <p:txBody>
          <a:bodyPr>
            <a:no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Posjet kampusu Pescara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Posjet kampusu Chieti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Promatranje organizacije rada Odjela za moderne jezike, književnosti i kulture (Pescara)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Promatranje i sudjelovanje u timskom radu Odjela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Sudjelovanje u sveučilišnim aktivnostima „Treće misije“: društveno uključivanje i usluge za zajednicu, javni angažman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 i podrška pri ispitima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Sudjelovanje na radionicama i sastancima s doktorandima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Posjet Sveučilišnoj školi za napredne studije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Suočavanje talijanskih i hrvatskih doktorskih programa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Promatranje otvaranja natječaja za upis na doktorska mjesta: postupci i prakse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Stvaranje novih poznanstava i kontakata na kampusu Pescara i kampusu Chieti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Razmjena ideja i prijedloga za buduće projekte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Proučavanje mogućnosti buduće suradnje</a:t>
            </a:r>
          </a:p>
        </p:txBody>
      </p:sp>
    </p:spTree>
    <p:extLst>
      <p:ext uri="{BB962C8B-B14F-4D97-AF65-F5344CB8AC3E}">
        <p14:creationId xmlns:p14="http://schemas.microsoft.com/office/powerpoint/2010/main" val="256633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Erasmus+: pozitivno iskustvo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 </a:t>
            </a:r>
          </a:p>
          <a:p>
            <a:pPr algn="just"/>
            <a:r>
              <a:rPr lang="en-GB" dirty="0"/>
              <a:t>Erasmus+ </a:t>
            </a:r>
            <a:r>
              <a:rPr lang="en-GB" dirty="0" err="1"/>
              <a:t>mobilnost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Sveučiliš</a:t>
            </a:r>
            <a:r>
              <a:rPr lang="hr-HR" dirty="0"/>
              <a:t>tu u Pescari je</a:t>
            </a:r>
            <a:r>
              <a:rPr lang="en-GB" dirty="0"/>
              <a:t> </a:t>
            </a:r>
            <a:r>
              <a:rPr lang="en-GB" dirty="0" err="1"/>
              <a:t>bila</a:t>
            </a:r>
            <a:r>
              <a:rPr lang="hr-HR" dirty="0"/>
              <a:t> naročito važno</a:t>
            </a:r>
            <a:r>
              <a:rPr lang="en-GB" dirty="0"/>
              <a:t> </a:t>
            </a:r>
            <a:r>
              <a:rPr lang="en-GB" dirty="0" err="1"/>
              <a:t>međunarodno</a:t>
            </a:r>
            <a:r>
              <a:rPr lang="en-GB" dirty="0"/>
              <a:t> </a:t>
            </a:r>
            <a:r>
              <a:rPr lang="en-GB" dirty="0" err="1"/>
              <a:t>iskustvo</a:t>
            </a:r>
            <a:r>
              <a:rPr lang="en-GB" dirty="0"/>
              <a:t> </a:t>
            </a:r>
            <a:r>
              <a:rPr lang="hr-HR" dirty="0"/>
              <a:t>koje mi je poslužilo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bolje</a:t>
            </a:r>
            <a:r>
              <a:rPr lang="en-GB" dirty="0"/>
              <a:t> </a:t>
            </a:r>
            <a:r>
              <a:rPr lang="en-GB" dirty="0" err="1"/>
              <a:t>povezivanje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razmjenu</a:t>
            </a:r>
            <a:r>
              <a:rPr lang="en-GB" dirty="0"/>
              <a:t> </a:t>
            </a:r>
            <a:r>
              <a:rPr lang="en-GB" dirty="0" err="1"/>
              <a:t>iskustava</a:t>
            </a:r>
            <a:r>
              <a:rPr lang="en-GB" dirty="0"/>
              <a:t> s </a:t>
            </a:r>
            <a:r>
              <a:rPr lang="en-GB" dirty="0" err="1"/>
              <a:t>kolegama</a:t>
            </a:r>
            <a:r>
              <a:rPr lang="hr-HR" dirty="0"/>
              <a:t> doktorandima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međunarodnoj</a:t>
            </a:r>
            <a:r>
              <a:rPr lang="en-GB" dirty="0"/>
              <a:t> </a:t>
            </a:r>
            <a:r>
              <a:rPr lang="en-GB" dirty="0" err="1"/>
              <a:t>razini</a:t>
            </a:r>
            <a:r>
              <a:rPr lang="hr-HR" dirty="0"/>
              <a:t> kao i za usavršavanje nastavnih i stručnih kompetencija</a:t>
            </a:r>
            <a:r>
              <a:rPr lang="en-GB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333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 okruglog stola u San Vito Chietino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2" y="1825625"/>
            <a:ext cx="8860220" cy="4351338"/>
          </a:xfrm>
        </p:spPr>
      </p:pic>
    </p:spTree>
    <p:extLst>
      <p:ext uri="{BB962C8B-B14F-4D97-AF65-F5344CB8AC3E}">
        <p14:creationId xmlns:p14="http://schemas.microsoft.com/office/powerpoint/2010/main" val="317636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1163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Università degli Studi "Gabriele d‘Annunzio" Pescara                                             https://www.unich.it/ ADRESA:  Viale Pindaro, 42 Pescara, Italija</vt:lpstr>
      <vt:lpstr>  </vt:lpstr>
      <vt:lpstr> </vt:lpstr>
      <vt:lpstr>Kampus Chieti</vt:lpstr>
      <vt:lpstr>Kampus Pescara</vt:lpstr>
      <vt:lpstr>Detaljan program stručnog usavršavanja: </vt:lpstr>
      <vt:lpstr>Erasmus+: pozitivno iskustvo</vt:lpstr>
      <vt:lpstr>Program okruglog stola u San Vito Chietino </vt:lpstr>
      <vt:lpstr>Program dodjele nagrada za prevođenje koju organizira Odsjek u Francavilli</vt:lpstr>
      <vt:lpstr>Okrugli stol u Chietiju  - Pokretanje javno-privatnog partnerstva u Abruzzu i Moliseu, uz podršku sveučilišta </vt:lpstr>
      <vt:lpstr>Posjetio sam Imago Museum - moderan muzej likovne umjetnosti, otvoren 2021. godine. </vt:lpstr>
      <vt:lpstr>Na putu istraživanja Pescare našla se i katedrala Svetog Cetteusa - katedrala posvećena svetom zaštitniku grada, projektirao ju je Cesare Bazzani uz potporu pjesnika Gabrielea d’Annunzija.  </vt:lpstr>
      <vt:lpstr>Zanimljiva je bila i Piazza della Rinascita (također poznat kao Piazza Salotto) - srce gradskog života, poznato po trgovinama, kafićima i društvenom ugođaju. U središtu se nalazi skulptura Fontana Nave di Cascella — monumentalna fontana u obliku broda. </vt:lpstr>
      <vt:lpstr>Posjetio sam i najpoznatiji most Ponte del Mare, moderan most za pješake i bicikliste (simbol suvremene Pescare). </vt:lpstr>
      <vt:lpstr>KORISNE INFORMACIJE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Margareta Vukojević</cp:lastModifiedBy>
  <cp:revision>47</cp:revision>
  <dcterms:created xsi:type="dcterms:W3CDTF">2025-08-18T14:55:40Z</dcterms:created>
  <dcterms:modified xsi:type="dcterms:W3CDTF">2025-09-22T06:29:00Z</dcterms:modified>
</cp:coreProperties>
</file>